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47" r:id="rId3"/>
    <p:sldId id="356" r:id="rId4"/>
    <p:sldId id="325" r:id="rId5"/>
    <p:sldId id="335" r:id="rId6"/>
    <p:sldId id="336" r:id="rId7"/>
    <p:sldId id="348" r:id="rId8"/>
    <p:sldId id="349" r:id="rId9"/>
    <p:sldId id="350" r:id="rId10"/>
    <p:sldId id="286" r:id="rId11"/>
    <p:sldId id="290" r:id="rId12"/>
    <p:sldId id="360" r:id="rId13"/>
    <p:sldId id="361" r:id="rId14"/>
    <p:sldId id="364" r:id="rId15"/>
    <p:sldId id="358" r:id="rId16"/>
    <p:sldId id="362" r:id="rId17"/>
    <p:sldId id="363" r:id="rId18"/>
    <p:sldId id="343" r:id="rId19"/>
    <p:sldId id="344" r:id="rId20"/>
    <p:sldId id="354" r:id="rId21"/>
    <p:sldId id="340" r:id="rId22"/>
    <p:sldId id="342" r:id="rId23"/>
    <p:sldId id="352" r:id="rId24"/>
    <p:sldId id="345" r:id="rId25"/>
    <p:sldId id="355" r:id="rId26"/>
    <p:sldId id="285" r:id="rId27"/>
    <p:sldId id="3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5"/>
    <p:restoredTop sz="82606"/>
  </p:normalViewPr>
  <p:slideViewPr>
    <p:cSldViewPr snapToGrid="0" snapToObjects="1">
      <p:cViewPr varScale="1">
        <p:scale>
          <a:sx n="111" d="100"/>
          <a:sy n="111" d="100"/>
        </p:scale>
        <p:origin x="134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7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9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7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Comparable to Selenium web driver, cypress,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4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8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18" y="4631494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6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2BB6047A-DC9B-0C4A-A3F0-9A3D268D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05114-20E5-324E-8FB6-B79B57BD6E71}"/>
              </a:ext>
            </a:extLst>
          </p:cNvPr>
          <p:cNvSpPr/>
          <p:nvPr/>
        </p:nvSpPr>
        <p:spPr>
          <a:xfrm>
            <a:off x="7277878" y="452880"/>
            <a:ext cx="4410269" cy="623570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10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F494EC-0FB5-0C48-B82C-7AF0396E1F8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70785B-38E4-0E43-B35A-1AF0EE61AC9F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F83FE8-C997-754B-A7E6-BC698D5FFC84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2A07D-550D-B14E-BA7A-60358C034DE0}"/>
              </a:ext>
            </a:extLst>
          </p:cNvPr>
          <p:cNvGrpSpPr/>
          <p:nvPr/>
        </p:nvGrpSpPr>
        <p:grpSpPr>
          <a:xfrm>
            <a:off x="7812830" y="1849167"/>
            <a:ext cx="3584510" cy="1376221"/>
            <a:chOff x="7812831" y="621603"/>
            <a:chExt cx="3584510" cy="13762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94ACE6-B5E5-0E4A-A18E-5FFAA3995DD4}"/>
                </a:ext>
              </a:extLst>
            </p:cNvPr>
            <p:cNvSpPr txBox="1"/>
            <p:nvPr/>
          </p:nvSpPr>
          <p:spPr>
            <a:xfrm>
              <a:off x="7812831" y="116682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Where we leverage Playwright in CI</a:t>
              </a:r>
            </a:p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GitHub actions file</a:t>
              </a:r>
            </a:p>
            <a:p>
              <a:pPr lvl="0"/>
              <a:endParaRPr lang="en-US" sz="1600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DB9B43-F1ED-6540-B83A-31277B3FF4C5}"/>
                </a:ext>
              </a:extLst>
            </p:cNvPr>
            <p:cNvSpPr txBox="1"/>
            <p:nvPr/>
          </p:nvSpPr>
          <p:spPr>
            <a:xfrm>
              <a:off x="7812831" y="621603"/>
              <a:ext cx="337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 err="1">
                  <a:solidFill>
                    <a:schemeClr val="bg1"/>
                  </a:solidFill>
                  <a:latin typeface="Flexo" pitchFamily="2" charset="0"/>
                </a:rPr>
                <a:t>Tilled’s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 CI/CD Pipeline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C6088E-4A10-8F4A-8EC7-C5EFEAC5C1A2}"/>
              </a:ext>
            </a:extLst>
          </p:cNvPr>
          <p:cNvGrpSpPr/>
          <p:nvPr/>
        </p:nvGrpSpPr>
        <p:grpSpPr>
          <a:xfrm>
            <a:off x="7812830" y="3490214"/>
            <a:ext cx="3377443" cy="1376221"/>
            <a:chOff x="7812832" y="598453"/>
            <a:chExt cx="2801409" cy="13762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EB125-0C35-FA4A-921D-77FBDCA23EEB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Videos, Retries, Reporters, Workers, VS Code Extension, Developer Docs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986F3A-D83A-2D43-82F2-0D4D27D150DE}"/>
                </a:ext>
              </a:extLst>
            </p:cNvPr>
            <p:cNvSpPr txBox="1"/>
            <p:nvPr/>
          </p:nvSpPr>
          <p:spPr>
            <a:xfrm>
              <a:off x="7812832" y="598453"/>
              <a:ext cx="2801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IMO: Top 6 Features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F8464F-AE54-7149-B6BB-B524D25F2897}"/>
              </a:ext>
            </a:extLst>
          </p:cNvPr>
          <p:cNvGrpSpPr/>
          <p:nvPr/>
        </p:nvGrpSpPr>
        <p:grpSpPr>
          <a:xfrm>
            <a:off x="7812831" y="5154410"/>
            <a:ext cx="3584510" cy="1376221"/>
            <a:chOff x="7812832" y="598453"/>
            <a:chExt cx="3203510" cy="13762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7EE313-BEFC-F141-8EB7-16C56F6F6B3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UI - Login spec</a:t>
              </a:r>
              <a:b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API – Delete Account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Best Practices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DF38DB-DC1F-5A41-8E6E-8F6B651DFD18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Test 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1A7558A-80BF-BC4D-8EFF-2EE6BC849D3F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FAEF342-6DD6-A44B-851A-EE2DA0E3DA60}"/>
              </a:ext>
            </a:extLst>
          </p:cNvPr>
          <p:cNvSpPr/>
          <p:nvPr/>
        </p:nvSpPr>
        <p:spPr>
          <a:xfrm>
            <a:off x="536238" y="1521183"/>
            <a:ext cx="4863543" cy="4863002"/>
          </a:xfrm>
          <a:custGeom>
            <a:avLst/>
            <a:gdLst>
              <a:gd name="connsiteX0" fmla="*/ 438417 w 947842"/>
              <a:gd name="connsiteY0" fmla="*/ 947735 h 947734"/>
              <a:gd name="connsiteX1" fmla="*/ 438417 w 947842"/>
              <a:gd name="connsiteY1" fmla="*/ 656117 h 947734"/>
              <a:gd name="connsiteX2" fmla="*/ 656103 w 947842"/>
              <a:gd name="connsiteY2" fmla="*/ 438521 h 947734"/>
              <a:gd name="connsiteX3" fmla="*/ 947842 w 947842"/>
              <a:gd name="connsiteY3" fmla="*/ 438521 h 947734"/>
              <a:gd name="connsiteX4" fmla="*/ 947842 w 947842"/>
              <a:gd name="connsiteY4" fmla="*/ 0 h 947734"/>
              <a:gd name="connsiteX5" fmla="*/ 509425 w 947842"/>
              <a:gd name="connsiteY5" fmla="*/ 0 h 947734"/>
              <a:gd name="connsiteX6" fmla="*/ 509425 w 947842"/>
              <a:gd name="connsiteY6" fmla="*/ 291237 h 947734"/>
              <a:gd name="connsiteX7" fmla="*/ 291834 w 947842"/>
              <a:gd name="connsiteY7" fmla="*/ 508833 h 947734"/>
              <a:gd name="connsiteX8" fmla="*/ 0 w 947842"/>
              <a:gd name="connsiteY8" fmla="*/ 508833 h 947734"/>
              <a:gd name="connsiteX9" fmla="*/ 0 w 947842"/>
              <a:gd name="connsiteY9" fmla="*/ 947735 h 94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7842" h="947734">
                <a:moveTo>
                  <a:pt x="438417" y="947735"/>
                </a:moveTo>
                <a:lnTo>
                  <a:pt x="438417" y="656117"/>
                </a:lnTo>
                <a:cubicBezTo>
                  <a:pt x="440006" y="536606"/>
                  <a:pt x="536543" y="440109"/>
                  <a:pt x="656103" y="438521"/>
                </a:cubicBezTo>
                <a:lnTo>
                  <a:pt x="947842" y="438521"/>
                </a:lnTo>
                <a:lnTo>
                  <a:pt x="947842" y="0"/>
                </a:lnTo>
                <a:lnTo>
                  <a:pt x="509425" y="0"/>
                </a:lnTo>
                <a:lnTo>
                  <a:pt x="509425" y="291237"/>
                </a:lnTo>
                <a:cubicBezTo>
                  <a:pt x="507937" y="410754"/>
                  <a:pt x="411400" y="507294"/>
                  <a:pt x="291834" y="508833"/>
                </a:cubicBezTo>
                <a:lnTo>
                  <a:pt x="0" y="508833"/>
                </a:lnTo>
                <a:lnTo>
                  <a:pt x="0" y="947735"/>
                </a:lnTo>
                <a:close/>
              </a:path>
            </a:pathLst>
          </a:custGeom>
          <a:gradFill>
            <a:gsLst>
              <a:gs pos="0">
                <a:srgbClr val="00A5F0">
                  <a:alpha val="0"/>
                </a:srgbClr>
              </a:gs>
              <a:gs pos="100000">
                <a:srgbClr val="1B2740">
                  <a:alpha val="73000"/>
                </a:srgbClr>
              </a:gs>
            </a:gsLst>
            <a:lin ang="12600000" scaled="0"/>
          </a:gradFill>
          <a:ln w="951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20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65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89;p33">
            <a:extLst>
              <a:ext uri="{FF2B5EF4-FFF2-40B4-BE49-F238E27FC236}">
                <a16:creationId xmlns:a16="http://schemas.microsoft.com/office/drawing/2014/main" id="{954786B7-80C6-254D-B00B-C5ADF50E9FB2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bg1"/>
                </a:solidFill>
                <a:latin typeface="Flexo" pitchFamily="2" charset="0"/>
              </a:rPr>
              <a:t>11</a:t>
            </a:fld>
            <a:endParaRPr lang="en-US" b="1">
              <a:solidFill>
                <a:schemeClr val="bg1"/>
              </a:solidFill>
              <a:latin typeface="Flex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B5BB6-9521-8C40-8DA7-0AF03AC403F8}"/>
              </a:ext>
            </a:extLst>
          </p:cNvPr>
          <p:cNvSpPr txBox="1"/>
          <p:nvPr/>
        </p:nvSpPr>
        <p:spPr>
          <a:xfrm>
            <a:off x="887941" y="1859661"/>
            <a:ext cx="5363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Playwright is a tool built by Microsoft that enables </a:t>
            </a:r>
            <a:r>
              <a:rPr lang="en-US" sz="3200" b="1" dirty="0">
                <a:solidFill>
                  <a:schemeClr val="bg1"/>
                </a:solidFill>
                <a:latin typeface="Flexo" pitchFamily="2" charset="0"/>
              </a:rPr>
              <a:t>reliable end-to-end UI and API testing </a:t>
            </a: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for modern web apps</a:t>
            </a:r>
          </a:p>
        </p:txBody>
      </p:sp>
      <p:grpSp>
        <p:nvGrpSpPr>
          <p:cNvPr id="58" name="Google Shape;290;p33">
            <a:extLst>
              <a:ext uri="{FF2B5EF4-FFF2-40B4-BE49-F238E27FC236}">
                <a16:creationId xmlns:a16="http://schemas.microsoft.com/office/drawing/2014/main" id="{BB0C1EC4-6DAB-FC45-80F9-E9EEA33A099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59" name="Google Shape;291;p33">
              <a:extLst>
                <a:ext uri="{FF2B5EF4-FFF2-40B4-BE49-F238E27FC236}">
                  <a16:creationId xmlns:a16="http://schemas.microsoft.com/office/drawing/2014/main" id="{D09C2BE7-795A-4049-8EBA-CF0E929322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;p33">
              <a:extLst>
                <a:ext uri="{FF2B5EF4-FFF2-40B4-BE49-F238E27FC236}">
                  <a16:creationId xmlns:a16="http://schemas.microsoft.com/office/drawing/2014/main" id="{84B12C3C-0117-1143-8117-26E6AA159A3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;p33">
              <a:extLst>
                <a:ext uri="{FF2B5EF4-FFF2-40B4-BE49-F238E27FC236}">
                  <a16:creationId xmlns:a16="http://schemas.microsoft.com/office/drawing/2014/main" id="{CFEC3AB8-2B91-D345-9D32-524D7F26EBEF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4;p33">
              <a:extLst>
                <a:ext uri="{FF2B5EF4-FFF2-40B4-BE49-F238E27FC236}">
                  <a16:creationId xmlns:a16="http://schemas.microsoft.com/office/drawing/2014/main" id="{EAD359AD-938C-FB4E-9C8E-2B23ECA68187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;p33">
              <a:extLst>
                <a:ext uri="{FF2B5EF4-FFF2-40B4-BE49-F238E27FC236}">
                  <a16:creationId xmlns:a16="http://schemas.microsoft.com/office/drawing/2014/main" id="{1FDD495A-19EA-8147-96B9-0DB32803712D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6;p33">
              <a:extLst>
                <a:ext uri="{FF2B5EF4-FFF2-40B4-BE49-F238E27FC236}">
                  <a16:creationId xmlns:a16="http://schemas.microsoft.com/office/drawing/2014/main" id="{A93746DB-C3F4-6C45-96E7-4BD8CFDE3DD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;p33">
              <a:extLst>
                <a:ext uri="{FF2B5EF4-FFF2-40B4-BE49-F238E27FC236}">
                  <a16:creationId xmlns:a16="http://schemas.microsoft.com/office/drawing/2014/main" id="{4BA7CBAA-F44D-4147-B1E9-DBD9536CA8C7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8;p33">
              <a:extLst>
                <a:ext uri="{FF2B5EF4-FFF2-40B4-BE49-F238E27FC236}">
                  <a16:creationId xmlns:a16="http://schemas.microsoft.com/office/drawing/2014/main" id="{CE7BAB52-ED5D-9C4A-9231-383C979723B4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;p33">
              <a:extLst>
                <a:ext uri="{FF2B5EF4-FFF2-40B4-BE49-F238E27FC236}">
                  <a16:creationId xmlns:a16="http://schemas.microsoft.com/office/drawing/2014/main" id="{C0C086F5-DA71-7448-92B4-F7108D3672B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;p33">
              <a:extLst>
                <a:ext uri="{FF2B5EF4-FFF2-40B4-BE49-F238E27FC236}">
                  <a16:creationId xmlns:a16="http://schemas.microsoft.com/office/drawing/2014/main" id="{7EBE33E2-8F18-FC4D-8F13-9983BED004C9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;p33">
              <a:extLst>
                <a:ext uri="{FF2B5EF4-FFF2-40B4-BE49-F238E27FC236}">
                  <a16:creationId xmlns:a16="http://schemas.microsoft.com/office/drawing/2014/main" id="{D3642BDF-07AE-214A-9711-8A2EC03EE49D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2;p33">
              <a:extLst>
                <a:ext uri="{FF2B5EF4-FFF2-40B4-BE49-F238E27FC236}">
                  <a16:creationId xmlns:a16="http://schemas.microsoft.com/office/drawing/2014/main" id="{629A20CD-73D5-F24F-98CE-9F22CBAD196A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3;p33">
              <a:extLst>
                <a:ext uri="{FF2B5EF4-FFF2-40B4-BE49-F238E27FC236}">
                  <a16:creationId xmlns:a16="http://schemas.microsoft.com/office/drawing/2014/main" id="{B92822CC-B661-DB44-B465-7664F4D99009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;p33">
              <a:extLst>
                <a:ext uri="{FF2B5EF4-FFF2-40B4-BE49-F238E27FC236}">
                  <a16:creationId xmlns:a16="http://schemas.microsoft.com/office/drawing/2014/main" id="{3AE0C0DE-03D1-F649-89D5-12ECF7B97AE7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;p33">
              <a:extLst>
                <a:ext uri="{FF2B5EF4-FFF2-40B4-BE49-F238E27FC236}">
                  <a16:creationId xmlns:a16="http://schemas.microsoft.com/office/drawing/2014/main" id="{BBA9643C-22DF-524B-B270-7B16E98C304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;p33">
              <a:extLst>
                <a:ext uri="{FF2B5EF4-FFF2-40B4-BE49-F238E27FC236}">
                  <a16:creationId xmlns:a16="http://schemas.microsoft.com/office/drawing/2014/main" id="{046576DB-91C4-6B4F-8627-CF5BA7467DC1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7;p33">
              <a:extLst>
                <a:ext uri="{FF2B5EF4-FFF2-40B4-BE49-F238E27FC236}">
                  <a16:creationId xmlns:a16="http://schemas.microsoft.com/office/drawing/2014/main" id="{C8F20A49-D720-654A-81B2-00733A2E0A7A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8;p33">
              <a:extLst>
                <a:ext uri="{FF2B5EF4-FFF2-40B4-BE49-F238E27FC236}">
                  <a16:creationId xmlns:a16="http://schemas.microsoft.com/office/drawing/2014/main" id="{C9A9BC16-A411-5C4E-A75A-D06D8804306A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9;p33">
              <a:extLst>
                <a:ext uri="{FF2B5EF4-FFF2-40B4-BE49-F238E27FC236}">
                  <a16:creationId xmlns:a16="http://schemas.microsoft.com/office/drawing/2014/main" id="{B92F39B6-CE70-F94D-88C2-9D5194D1479C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;p33">
              <a:extLst>
                <a:ext uri="{FF2B5EF4-FFF2-40B4-BE49-F238E27FC236}">
                  <a16:creationId xmlns:a16="http://schemas.microsoft.com/office/drawing/2014/main" id="{2F9D175A-082B-154D-AB24-5F99B48E10AF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1;p33">
              <a:extLst>
                <a:ext uri="{FF2B5EF4-FFF2-40B4-BE49-F238E27FC236}">
                  <a16:creationId xmlns:a16="http://schemas.microsoft.com/office/drawing/2014/main" id="{09469D01-E0CD-244D-8D51-949B8FFB8134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2;p33">
              <a:extLst>
                <a:ext uri="{FF2B5EF4-FFF2-40B4-BE49-F238E27FC236}">
                  <a16:creationId xmlns:a16="http://schemas.microsoft.com/office/drawing/2014/main" id="{9AF5FCA0-3EF4-CF4D-91CF-AED8761D131F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;p33">
              <a:extLst>
                <a:ext uri="{FF2B5EF4-FFF2-40B4-BE49-F238E27FC236}">
                  <a16:creationId xmlns:a16="http://schemas.microsoft.com/office/drawing/2014/main" id="{899321B0-C80E-134E-ACD3-EBF2F5027D9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4;p33">
              <a:extLst>
                <a:ext uri="{FF2B5EF4-FFF2-40B4-BE49-F238E27FC236}">
                  <a16:creationId xmlns:a16="http://schemas.microsoft.com/office/drawing/2014/main" id="{1C07E6A1-58C6-104E-9737-21F92D180083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5;p33">
              <a:extLst>
                <a:ext uri="{FF2B5EF4-FFF2-40B4-BE49-F238E27FC236}">
                  <a16:creationId xmlns:a16="http://schemas.microsoft.com/office/drawing/2014/main" id="{03BBB846-28D1-D746-B5A7-E33D32465B46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6;p33">
              <a:extLst>
                <a:ext uri="{FF2B5EF4-FFF2-40B4-BE49-F238E27FC236}">
                  <a16:creationId xmlns:a16="http://schemas.microsoft.com/office/drawing/2014/main" id="{9E208379-F672-DD42-9759-DAD0E89B42C9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7;p33">
              <a:extLst>
                <a:ext uri="{FF2B5EF4-FFF2-40B4-BE49-F238E27FC236}">
                  <a16:creationId xmlns:a16="http://schemas.microsoft.com/office/drawing/2014/main" id="{92B1C202-DC4D-2C4C-B322-7DAAA0B4A6E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8;p33">
              <a:extLst>
                <a:ext uri="{FF2B5EF4-FFF2-40B4-BE49-F238E27FC236}">
                  <a16:creationId xmlns:a16="http://schemas.microsoft.com/office/drawing/2014/main" id="{95FA6C50-7DC4-3143-B994-38F52621051D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5BE2E81-A9D5-144F-8CE3-0126CC995611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896460-B308-E74A-B27A-D62287CD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5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89;p33">
            <a:extLst>
              <a:ext uri="{FF2B5EF4-FFF2-40B4-BE49-F238E27FC236}">
                <a16:creationId xmlns:a16="http://schemas.microsoft.com/office/drawing/2014/main" id="{954786B7-80C6-254D-B00B-C5ADF50E9FB2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bg1"/>
                </a:solidFill>
                <a:latin typeface="Flexo" pitchFamily="2" charset="0"/>
              </a:rPr>
              <a:t>12</a:t>
            </a:fld>
            <a:endParaRPr lang="en-US" b="1">
              <a:solidFill>
                <a:schemeClr val="bg1"/>
              </a:solidFill>
              <a:latin typeface="Flexo" pitchFamily="2" charset="0"/>
            </a:endParaRPr>
          </a:p>
        </p:txBody>
      </p:sp>
      <p:grpSp>
        <p:nvGrpSpPr>
          <p:cNvPr id="58" name="Google Shape;290;p33">
            <a:extLst>
              <a:ext uri="{FF2B5EF4-FFF2-40B4-BE49-F238E27FC236}">
                <a16:creationId xmlns:a16="http://schemas.microsoft.com/office/drawing/2014/main" id="{BB0C1EC4-6DAB-FC45-80F9-E9EEA33A099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59" name="Google Shape;291;p33">
              <a:extLst>
                <a:ext uri="{FF2B5EF4-FFF2-40B4-BE49-F238E27FC236}">
                  <a16:creationId xmlns:a16="http://schemas.microsoft.com/office/drawing/2014/main" id="{D09C2BE7-795A-4049-8EBA-CF0E929322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;p33">
              <a:extLst>
                <a:ext uri="{FF2B5EF4-FFF2-40B4-BE49-F238E27FC236}">
                  <a16:creationId xmlns:a16="http://schemas.microsoft.com/office/drawing/2014/main" id="{84B12C3C-0117-1143-8117-26E6AA159A3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;p33">
              <a:extLst>
                <a:ext uri="{FF2B5EF4-FFF2-40B4-BE49-F238E27FC236}">
                  <a16:creationId xmlns:a16="http://schemas.microsoft.com/office/drawing/2014/main" id="{CFEC3AB8-2B91-D345-9D32-524D7F26EBEF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4;p33">
              <a:extLst>
                <a:ext uri="{FF2B5EF4-FFF2-40B4-BE49-F238E27FC236}">
                  <a16:creationId xmlns:a16="http://schemas.microsoft.com/office/drawing/2014/main" id="{EAD359AD-938C-FB4E-9C8E-2B23ECA68187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;p33">
              <a:extLst>
                <a:ext uri="{FF2B5EF4-FFF2-40B4-BE49-F238E27FC236}">
                  <a16:creationId xmlns:a16="http://schemas.microsoft.com/office/drawing/2014/main" id="{1FDD495A-19EA-8147-96B9-0DB32803712D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6;p33">
              <a:extLst>
                <a:ext uri="{FF2B5EF4-FFF2-40B4-BE49-F238E27FC236}">
                  <a16:creationId xmlns:a16="http://schemas.microsoft.com/office/drawing/2014/main" id="{A93746DB-C3F4-6C45-96E7-4BD8CFDE3DD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;p33">
              <a:extLst>
                <a:ext uri="{FF2B5EF4-FFF2-40B4-BE49-F238E27FC236}">
                  <a16:creationId xmlns:a16="http://schemas.microsoft.com/office/drawing/2014/main" id="{4BA7CBAA-F44D-4147-B1E9-DBD9536CA8C7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8;p33">
              <a:extLst>
                <a:ext uri="{FF2B5EF4-FFF2-40B4-BE49-F238E27FC236}">
                  <a16:creationId xmlns:a16="http://schemas.microsoft.com/office/drawing/2014/main" id="{CE7BAB52-ED5D-9C4A-9231-383C979723B4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;p33">
              <a:extLst>
                <a:ext uri="{FF2B5EF4-FFF2-40B4-BE49-F238E27FC236}">
                  <a16:creationId xmlns:a16="http://schemas.microsoft.com/office/drawing/2014/main" id="{C0C086F5-DA71-7448-92B4-F7108D3672B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;p33">
              <a:extLst>
                <a:ext uri="{FF2B5EF4-FFF2-40B4-BE49-F238E27FC236}">
                  <a16:creationId xmlns:a16="http://schemas.microsoft.com/office/drawing/2014/main" id="{7EBE33E2-8F18-FC4D-8F13-9983BED004C9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;p33">
              <a:extLst>
                <a:ext uri="{FF2B5EF4-FFF2-40B4-BE49-F238E27FC236}">
                  <a16:creationId xmlns:a16="http://schemas.microsoft.com/office/drawing/2014/main" id="{D3642BDF-07AE-214A-9711-8A2EC03EE49D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2;p33">
              <a:extLst>
                <a:ext uri="{FF2B5EF4-FFF2-40B4-BE49-F238E27FC236}">
                  <a16:creationId xmlns:a16="http://schemas.microsoft.com/office/drawing/2014/main" id="{629A20CD-73D5-F24F-98CE-9F22CBAD196A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3;p33">
              <a:extLst>
                <a:ext uri="{FF2B5EF4-FFF2-40B4-BE49-F238E27FC236}">
                  <a16:creationId xmlns:a16="http://schemas.microsoft.com/office/drawing/2014/main" id="{B92822CC-B661-DB44-B465-7664F4D99009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;p33">
              <a:extLst>
                <a:ext uri="{FF2B5EF4-FFF2-40B4-BE49-F238E27FC236}">
                  <a16:creationId xmlns:a16="http://schemas.microsoft.com/office/drawing/2014/main" id="{3AE0C0DE-03D1-F649-89D5-12ECF7B97AE7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;p33">
              <a:extLst>
                <a:ext uri="{FF2B5EF4-FFF2-40B4-BE49-F238E27FC236}">
                  <a16:creationId xmlns:a16="http://schemas.microsoft.com/office/drawing/2014/main" id="{BBA9643C-22DF-524B-B270-7B16E98C304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;p33">
              <a:extLst>
                <a:ext uri="{FF2B5EF4-FFF2-40B4-BE49-F238E27FC236}">
                  <a16:creationId xmlns:a16="http://schemas.microsoft.com/office/drawing/2014/main" id="{046576DB-91C4-6B4F-8627-CF5BA7467DC1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7;p33">
              <a:extLst>
                <a:ext uri="{FF2B5EF4-FFF2-40B4-BE49-F238E27FC236}">
                  <a16:creationId xmlns:a16="http://schemas.microsoft.com/office/drawing/2014/main" id="{C8F20A49-D720-654A-81B2-00733A2E0A7A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8;p33">
              <a:extLst>
                <a:ext uri="{FF2B5EF4-FFF2-40B4-BE49-F238E27FC236}">
                  <a16:creationId xmlns:a16="http://schemas.microsoft.com/office/drawing/2014/main" id="{C9A9BC16-A411-5C4E-A75A-D06D8804306A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9;p33">
              <a:extLst>
                <a:ext uri="{FF2B5EF4-FFF2-40B4-BE49-F238E27FC236}">
                  <a16:creationId xmlns:a16="http://schemas.microsoft.com/office/drawing/2014/main" id="{B92F39B6-CE70-F94D-88C2-9D5194D1479C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;p33">
              <a:extLst>
                <a:ext uri="{FF2B5EF4-FFF2-40B4-BE49-F238E27FC236}">
                  <a16:creationId xmlns:a16="http://schemas.microsoft.com/office/drawing/2014/main" id="{2F9D175A-082B-154D-AB24-5F99B48E10AF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1;p33">
              <a:extLst>
                <a:ext uri="{FF2B5EF4-FFF2-40B4-BE49-F238E27FC236}">
                  <a16:creationId xmlns:a16="http://schemas.microsoft.com/office/drawing/2014/main" id="{09469D01-E0CD-244D-8D51-949B8FFB8134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2;p33">
              <a:extLst>
                <a:ext uri="{FF2B5EF4-FFF2-40B4-BE49-F238E27FC236}">
                  <a16:creationId xmlns:a16="http://schemas.microsoft.com/office/drawing/2014/main" id="{9AF5FCA0-3EF4-CF4D-91CF-AED8761D131F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;p33">
              <a:extLst>
                <a:ext uri="{FF2B5EF4-FFF2-40B4-BE49-F238E27FC236}">
                  <a16:creationId xmlns:a16="http://schemas.microsoft.com/office/drawing/2014/main" id="{899321B0-C80E-134E-ACD3-EBF2F5027D9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4;p33">
              <a:extLst>
                <a:ext uri="{FF2B5EF4-FFF2-40B4-BE49-F238E27FC236}">
                  <a16:creationId xmlns:a16="http://schemas.microsoft.com/office/drawing/2014/main" id="{1C07E6A1-58C6-104E-9737-21F92D180083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5;p33">
              <a:extLst>
                <a:ext uri="{FF2B5EF4-FFF2-40B4-BE49-F238E27FC236}">
                  <a16:creationId xmlns:a16="http://schemas.microsoft.com/office/drawing/2014/main" id="{03BBB846-28D1-D746-B5A7-E33D32465B46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6;p33">
              <a:extLst>
                <a:ext uri="{FF2B5EF4-FFF2-40B4-BE49-F238E27FC236}">
                  <a16:creationId xmlns:a16="http://schemas.microsoft.com/office/drawing/2014/main" id="{9E208379-F672-DD42-9759-DAD0E89B42C9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7;p33">
              <a:extLst>
                <a:ext uri="{FF2B5EF4-FFF2-40B4-BE49-F238E27FC236}">
                  <a16:creationId xmlns:a16="http://schemas.microsoft.com/office/drawing/2014/main" id="{92B1C202-DC4D-2C4C-B322-7DAAA0B4A6E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8;p33">
              <a:extLst>
                <a:ext uri="{FF2B5EF4-FFF2-40B4-BE49-F238E27FC236}">
                  <a16:creationId xmlns:a16="http://schemas.microsoft.com/office/drawing/2014/main" id="{95FA6C50-7DC4-3143-B994-38F52621051D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5BE2E81-A9D5-144F-8CE3-0126CC995611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Flexo" pitchFamily="2" charset="0"/>
              </a:rPr>
              <a:t>What is Playwright?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037B87-6036-92F5-8735-C12A53FDF11C}"/>
              </a:ext>
            </a:extLst>
          </p:cNvPr>
          <p:cNvSpPr txBox="1"/>
          <p:nvPr/>
        </p:nvSpPr>
        <p:spPr>
          <a:xfrm>
            <a:off x="852846" y="1461651"/>
            <a:ext cx="6223458" cy="539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36K ⭐️’s on GitHub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Open Source Built/Maintained by Microsoft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~Monthly Release Cycle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TypeScript, JavaScript, Python, .NET, Java (Ruby/Go Community)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Closer to Selenium WebDriver than Cypress </a:t>
            </a:r>
          </a:p>
          <a:p>
            <a:pPr marL="914400" lvl="1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3F3F3"/>
                </a:solidFill>
                <a:latin typeface="Flexo" pitchFamily="2" charset="0"/>
              </a:rPr>
              <a:t>An out-of-process automation driver that is not limited by the scope of in-page JavaScript execution.</a:t>
            </a:r>
          </a:p>
        </p:txBody>
      </p:sp>
    </p:spTree>
    <p:extLst>
      <p:ext uri="{BB962C8B-B14F-4D97-AF65-F5344CB8AC3E}">
        <p14:creationId xmlns:p14="http://schemas.microsoft.com/office/powerpoint/2010/main" val="15437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E34C5-5B12-522B-7D32-6B706D0192AD}"/>
              </a:ext>
            </a:extLst>
          </p:cNvPr>
          <p:cNvSpPr txBox="1"/>
          <p:nvPr/>
        </p:nvSpPr>
        <p:spPr>
          <a:xfrm>
            <a:off x="-108211" y="2647313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Tilled’s</a:t>
            </a:r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29322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E4649D4-16C5-8BBD-7C2A-C7BD922A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644"/>
          <a:stretch/>
        </p:blipFill>
        <p:spPr>
          <a:xfrm>
            <a:off x="1176644" y="1012068"/>
            <a:ext cx="4749880" cy="4649163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195B3F5B-F46B-B8B9-4AD8-280792158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6644" b="-2"/>
          <a:stretch/>
        </p:blipFill>
        <p:spPr bwMode="auto">
          <a:xfrm>
            <a:off x="6577467" y="1073427"/>
            <a:ext cx="4790724" cy="4419318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4A09B26-A202-B9CD-15A0-CB86EB69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07" y="16945"/>
            <a:ext cx="6813293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0D5C7A-AC45-954D-BD56-C8FB13485B94}"/>
              </a:ext>
            </a:extLst>
          </p:cNvPr>
          <p:cNvSpPr txBox="1"/>
          <p:nvPr/>
        </p:nvSpPr>
        <p:spPr>
          <a:xfrm>
            <a:off x="-386489" y="1513142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API Service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falcon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944026-D2E1-1010-E8CD-EC0F14320E2E}"/>
              </a:ext>
            </a:extLst>
          </p:cNvPr>
          <p:cNvGrpSpPr/>
          <p:nvPr/>
        </p:nvGrpSpPr>
        <p:grpSpPr>
          <a:xfrm>
            <a:off x="1536636" y="3246153"/>
            <a:ext cx="2118931" cy="2118931"/>
            <a:chOff x="1309567" y="3964391"/>
            <a:chExt cx="2523076" cy="252307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DD9F231-4478-6AC3-7823-FA5F535FCDC7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C0F2FF08-E326-3DD9-C2BA-834883639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20B7524-FBA5-33E9-8768-4A5EC3CB4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068" y="3447585"/>
            <a:ext cx="1716066" cy="1716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43047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9226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36797A3-C576-C235-235F-0F4A92EBF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421" y="16945"/>
            <a:ext cx="6229916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022614-4B33-BE34-5E1A-B3B4177EB2AF}"/>
              </a:ext>
            </a:extLst>
          </p:cNvPr>
          <p:cNvSpPr txBox="1"/>
          <p:nvPr/>
        </p:nvSpPr>
        <p:spPr>
          <a:xfrm>
            <a:off x="-478602" y="1517755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Front End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iron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2C8454-75F4-1D0C-9365-C8C41F9542A8}"/>
              </a:ext>
            </a:extLst>
          </p:cNvPr>
          <p:cNvGrpSpPr/>
          <p:nvPr/>
        </p:nvGrpSpPr>
        <p:grpSpPr>
          <a:xfrm>
            <a:off x="1444523" y="3250766"/>
            <a:ext cx="2118931" cy="2118931"/>
            <a:chOff x="1309567" y="3964391"/>
            <a:chExt cx="2523076" cy="252307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9EEFF91-DE9E-1991-5C96-F022DBC5DA68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46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A837A870-E582-ABDF-35D7-C3CF7CF1B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355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23446" y="9226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0D5C7A-AC45-954D-BD56-C8FB13485B94}"/>
              </a:ext>
            </a:extLst>
          </p:cNvPr>
          <p:cNvSpPr txBox="1"/>
          <p:nvPr/>
        </p:nvSpPr>
        <p:spPr>
          <a:xfrm>
            <a:off x="-95170" y="2476449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GitHub Actions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yml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1FEBF-DC7C-2B93-C355-456E1916D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79" y="-629"/>
            <a:ext cx="5227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38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18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IMO Top 6 Playwright Features as of Today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32868" y="1890902"/>
            <a:ext cx="10687200" cy="453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Reporters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Videos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Retries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Workers (Parallelization)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 err="1">
                <a:solidFill>
                  <a:srgbClr val="2F4065"/>
                </a:solidFill>
                <a:latin typeface="Flexo" pitchFamily="2" charset="0"/>
              </a:rPr>
              <a:t>VSCode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Extension 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Developer Docs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Ability to Run API/UI Regression </a:t>
            </a:r>
          </a:p>
          <a:p>
            <a:pPr marL="1905" lvl="1">
              <a:spcBef>
                <a:spcPts val="600"/>
              </a:spcBef>
              <a:buClr>
                <a:srgbClr val="00ADEE"/>
              </a:buClr>
              <a:buSzPct val="100000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Tests In the Same Framework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F63143-B891-9031-CA00-F0939F64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038" y="1522602"/>
            <a:ext cx="3945373" cy="41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19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of a Spec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71450" y="2416051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Login – Simple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330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937960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The 'New Tool On The Block':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EEEDF8FF-8AD0-D74A-BCE5-FF772FB5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64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laywright (@playwrightweb) / Twitter">
            <a:extLst>
              <a:ext uri="{FF2B5EF4-FFF2-40B4-BE49-F238E27FC236}">
                <a16:creationId xmlns:a16="http://schemas.microsoft.com/office/drawing/2014/main" id="{3241787A-4BA7-6E1B-822C-2ED480E7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791" y="3673240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904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oogle Shape;395;p35">
            <a:extLst>
              <a:ext uri="{FF2B5EF4-FFF2-40B4-BE49-F238E27FC236}">
                <a16:creationId xmlns:a16="http://schemas.microsoft.com/office/drawing/2014/main" id="{A56AA264-A311-3F45-8AB1-2B702578ED64}"/>
              </a:ext>
            </a:extLst>
          </p:cNvPr>
          <p:cNvPicPr preferRelativeResize="0"/>
          <p:nvPr/>
        </p:nvPicPr>
        <p:blipFill rotWithShape="1">
          <a:blip r:embed="rId2"/>
          <a:srcRect t="58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7218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34;p36">
            <a:extLst>
              <a:ext uri="{FF2B5EF4-FFF2-40B4-BE49-F238E27FC236}">
                <a16:creationId xmlns:a16="http://schemas.microsoft.com/office/drawing/2014/main" id="{0DCB725D-D438-1F49-AD8A-2650879ED9D9}"/>
              </a:ext>
            </a:extLst>
          </p:cNvPr>
          <p:cNvPicPr preferRelativeResize="0"/>
          <p:nvPr/>
        </p:nvPicPr>
        <p:blipFill rotWithShape="1">
          <a:blip r:embed="rId3"/>
          <a:srcRect t="11680" r="1" b="4052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3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C2A71-AD2A-1C20-AB21-A5D2F576BE6F}"/>
              </a:ext>
            </a:extLst>
          </p:cNvPr>
          <p:cNvSpPr txBox="1"/>
          <p:nvPr/>
        </p:nvSpPr>
        <p:spPr>
          <a:xfrm>
            <a:off x="3616894" y="2693925"/>
            <a:ext cx="5440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DataFactory</a:t>
            </a:r>
            <a:endParaRPr lang="en-US" sz="6000" b="1" dirty="0">
              <a:solidFill>
                <a:schemeClr val="bg1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76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474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Automated Tests Best Practices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752400" y="1836449"/>
            <a:ext cx="10687200" cy="40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440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66849" y="2191239"/>
            <a:ext cx="4626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THANK YOU!</a:t>
            </a:r>
          </a:p>
          <a:p>
            <a:pPr algn="ctr"/>
            <a:endParaRPr lang="en-US" sz="4000" b="1" i="1" dirty="0">
              <a:solidFill>
                <a:schemeClr val="bg1"/>
              </a:solidFill>
              <a:latin typeface="Flexo" pitchFamily="2" charset="0"/>
            </a:endParaRPr>
          </a:p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ANY QUESTIONS?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C26157F-2DC6-B24E-A93C-3CF6F9F9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4" y="1339377"/>
            <a:ext cx="11525151" cy="5370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CC4AA-BEF5-EB49-B72F-1E998E757703}"/>
              </a:ext>
            </a:extLst>
          </p:cNvPr>
          <p:cNvSpPr txBox="1"/>
          <p:nvPr/>
        </p:nvSpPr>
        <p:spPr>
          <a:xfrm>
            <a:off x="1798990" y="310803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34178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E1476-7A0D-3C45-930B-9A83936597E9}"/>
              </a:ext>
            </a:extLst>
          </p:cNvPr>
          <p:cNvSpPr/>
          <p:nvPr/>
        </p:nvSpPr>
        <p:spPr>
          <a:xfrm>
            <a:off x="0" y="2686957"/>
            <a:ext cx="12192000" cy="370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26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24AF4-184D-604B-AA5F-B00EE30DEF0A}"/>
              </a:ext>
            </a:extLst>
          </p:cNvPr>
          <p:cNvSpPr txBox="1"/>
          <p:nvPr/>
        </p:nvSpPr>
        <p:spPr>
          <a:xfrm>
            <a:off x="1103582" y="625491"/>
            <a:ext cx="958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We’re Hiring!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89C0E-E817-6346-B8D9-366BE3D0111C}"/>
              </a:ext>
            </a:extLst>
          </p:cNvPr>
          <p:cNvSpPr txBox="1"/>
          <p:nvPr/>
        </p:nvSpPr>
        <p:spPr>
          <a:xfrm>
            <a:off x="450850" y="1641191"/>
            <a:ext cx="524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F4065"/>
                </a:solidFill>
                <a:latin typeface="Flexo" pitchFamily="2" charset="0"/>
              </a:rPr>
              <a:t>We’d love for you to join our crew.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D1614-45F4-A242-9CAF-012AA519ECEA}"/>
              </a:ext>
            </a:extLst>
          </p:cNvPr>
          <p:cNvSpPr/>
          <p:nvPr/>
        </p:nvSpPr>
        <p:spPr>
          <a:xfrm>
            <a:off x="7365676" y="5498841"/>
            <a:ext cx="4154520" cy="646922"/>
          </a:xfrm>
          <a:prstGeom prst="ellipse">
            <a:avLst/>
          </a:prstGeom>
          <a:gradFill>
            <a:gsLst>
              <a:gs pos="0">
                <a:srgbClr val="2D4068">
                  <a:alpha val="19000"/>
                </a:srgbClr>
              </a:gs>
              <a:gs pos="99000">
                <a:schemeClr val="tx1">
                  <a:alpha val="4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A65F893-8125-624D-A74A-9FD8EA86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3" t="20743" r="21943" b="25916"/>
          <a:stretch/>
        </p:blipFill>
        <p:spPr>
          <a:xfrm>
            <a:off x="6193821" y="625491"/>
            <a:ext cx="5998180" cy="5389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8A6CD-667C-2840-B8CC-D2789C94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r="13886" b="39722"/>
          <a:stretch/>
        </p:blipFill>
        <p:spPr>
          <a:xfrm>
            <a:off x="6513878" y="982332"/>
            <a:ext cx="5678121" cy="170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C7E3C-55D7-5249-8FAA-A9A2A92D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9537" r="16614" b="73522"/>
          <a:stretch/>
        </p:blipFill>
        <p:spPr>
          <a:xfrm>
            <a:off x="6770158" y="2686957"/>
            <a:ext cx="5165559" cy="915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5A5CC-3E5F-0A4B-9F41-DA03E02B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60348" r="16614" b="15801"/>
          <a:stretch/>
        </p:blipFill>
        <p:spPr>
          <a:xfrm>
            <a:off x="6770158" y="3602736"/>
            <a:ext cx="5165559" cy="1289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954D0-5B8B-1D4E-B51D-25F7F91CEBE0}"/>
              </a:ext>
            </a:extLst>
          </p:cNvPr>
          <p:cNvSpPr/>
          <p:nvPr/>
        </p:nvSpPr>
        <p:spPr>
          <a:xfrm>
            <a:off x="542932" y="4014308"/>
            <a:ext cx="5227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Get Started: </a:t>
            </a:r>
            <a:r>
              <a:rPr lang="en-US" sz="2800" b="1" dirty="0" err="1">
                <a:solidFill>
                  <a:schemeClr val="bg1"/>
                </a:solidFill>
                <a:latin typeface="Flexo" pitchFamily="2" charset="0"/>
              </a:rPr>
              <a:t>tilled.com</a:t>
            </a:r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309001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-2615" y="3431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With Me!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134245" y="1148730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Butch Mayhew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0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26982" y="1235626"/>
            <a:ext cx="7538035" cy="490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Playwright (@playwrightweb) / Twitter">
            <a:extLst>
              <a:ext uri="{FF2B5EF4-FFF2-40B4-BE49-F238E27FC236}">
                <a16:creationId xmlns:a16="http://schemas.microsoft.com/office/drawing/2014/main" id="{0A2F5823-AF55-DCDB-67A0-0EBB3165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18" y="423985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2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5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chemeClr val="accent1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544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6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7122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7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150801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8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</p:spTree>
    <p:extLst>
      <p:ext uri="{BB962C8B-B14F-4D97-AF65-F5344CB8AC3E}">
        <p14:creationId xmlns:p14="http://schemas.microsoft.com/office/powerpoint/2010/main" val="1965978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9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EF660-61B2-2747-A429-10BEC94DE778}"/>
              </a:ext>
            </a:extLst>
          </p:cNvPr>
          <p:cNvSpPr/>
          <p:nvPr/>
        </p:nvSpPr>
        <p:spPr>
          <a:xfrm>
            <a:off x="601624" y="60045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</p:spTree>
    <p:extLst>
      <p:ext uri="{BB962C8B-B14F-4D97-AF65-F5344CB8AC3E}">
        <p14:creationId xmlns:p14="http://schemas.microsoft.com/office/powerpoint/2010/main" val="282793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679</Words>
  <Application>Microsoft Macintosh PowerPoint</Application>
  <PresentationFormat>Widescreen</PresentationFormat>
  <Paragraphs>139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43</cp:revision>
  <dcterms:created xsi:type="dcterms:W3CDTF">2021-07-14T14:18:39Z</dcterms:created>
  <dcterms:modified xsi:type="dcterms:W3CDTF">2022-04-17T22:27:23Z</dcterms:modified>
</cp:coreProperties>
</file>